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74" r:id="rId12"/>
    <p:sldId id="266" r:id="rId13"/>
    <p:sldId id="275" r:id="rId14"/>
    <p:sldId id="267" r:id="rId15"/>
    <p:sldId id="268" r:id="rId16"/>
    <p:sldId id="269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4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958345-BCEE-4BE5-BC07-A28A14C91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F7C53B8-FF54-4C71-9235-1DA49BF351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7BA485E-9AC6-440E-AA2D-96D844A7D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BC27994-43B7-4EA8-AF87-3D85B6D2C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69E197B-D5C4-4554-BB4E-3596FA13F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33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DC19B3-76C0-433E-9AEF-F70149DEE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72DFE85-5DE7-4190-9FD8-3BCC2393D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FE79B4E-B97F-4515-8B50-256B5AE8A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9FD6B37-08A9-4C93-87F0-46EDF9D6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FB87B56-0760-40B7-8FC3-FE10D48B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4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BDA5F746-0EC5-4DBA-AC11-E75815AED8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DE78C9A-9156-47AE-993B-6DFD812D5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58B1ABF-2716-4CA1-A962-E0A583B07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E399FFE-5271-42C7-81F5-15118647A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2E59564-2040-49B0-96D0-20C5ED292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446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88AD50-43B6-47DD-BDCF-19903397A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B725C9E-7DB7-4F54-B128-FF3CCA542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A3B2424-3A39-4608-9F0A-BC74E64E9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DED1B2-57B2-4A8E-B1FD-6C508A4B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7CF7E50-D950-429D-8B91-BCA552A3A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414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ABFEBC-8AE2-4C06-AC89-21CDCE328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679A58B-08DB-4A8B-8427-B9D31100D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CC17B80-DBFA-469B-A91D-D6344293C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49386D0-F3CB-456C-8E04-32AC216D7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08DF15C-D68A-44BA-9142-C705D16F6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504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6656A8-DAAF-47CF-9086-844EC4CAC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B5772F4-92DB-4919-8877-E0CADF755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D88B5DD-096E-4956-AAB1-0711D84F1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04191AE-8B46-4869-9DC2-D51C72CF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8F3E5EE-ADC6-4E9F-8D51-70462D10E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3348000-DC8D-43CF-A6D3-27241495F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326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5B58B9-4146-48CE-AD48-A8D91B313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8CE9A22-99D8-4C8B-8804-FC9D1BA65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6D5A030-A803-4FDD-8DED-CA45E3085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D4FE8F9-5328-4AFD-93E1-C53175595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AA062978-5EFC-44B5-B450-67D6B1E3E7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3099C83-30F5-40C4-9B25-F29223B1F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F94E092A-0A62-474D-8146-EDCB9FD44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F9560F5-AAC0-43BB-AD85-28270449D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44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079B5F-2360-47AE-88D2-410D97EF0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41BCA33-B38F-4127-B156-25EF05237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4D39D04-079F-478B-892D-A046A46C1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7AE3F61-052E-4285-8B63-727E6CF9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113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621073B-96C3-4603-8679-4FF4905F6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96438F9-124D-4B1D-95FF-31FC63537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BE986FD-EE04-45F9-AE35-1EA565730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193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DF30E8-816A-4377-9212-29571459D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512F1C8-1985-48BF-84B8-66131E6D5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E016198-4F91-4345-BBF2-B1ED417B7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47A0D0A-38D8-4BC3-9BF4-B633FD26A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DB20AF7-2752-4958-82BA-21CF9E45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E7D372B-7DBD-4DA6-8B2F-465C2AA5C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74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6016CF-6205-4037-9B7A-A26B59F79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465DDDC-48EA-4D1E-BE40-D7FCA6E05E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60952E6-D489-4B5B-AB8E-961D4E0BB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38DF699-0084-42B6-97F2-9CB68B58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F3CF3E6-5909-4CF8-A432-6A07EFDB5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116AF35-197D-4F72-A346-5EB950487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0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70A464-3E8E-41F8-B646-955ABDF3A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B95AE87-172B-4040-87E7-171DE8BE1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A45FEC6-20EB-4066-92E6-B681F6150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0E22E-80E4-4B9B-9DA1-5A7E454CBB9E}" type="datetimeFigureOut">
              <a:rPr lang="ru-RU" smtClean="0"/>
              <a:pPr/>
              <a:t>14.09.2023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19FFF67-0DFB-40C6-87AC-17EC5B5DC7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6334899-2759-4DD6-88A2-B941B44383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8F01E-4445-4391-9893-B88C980B69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43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microsoft.com/office/2007/relationships/hdphoto" Target="../media/hdphoto1.wdp"/><Relationship Id="rId7" Type="http://schemas.openxmlformats.org/officeDocument/2006/relationships/image" Target="../media/image4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.png"/><Relationship Id="rId9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microsoft.com/office/2007/relationships/hdphoto" Target="../media/hdphoto1.wdp"/><Relationship Id="rId7" Type="http://schemas.openxmlformats.org/officeDocument/2006/relationships/image" Target="../media/image5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microsoft.com/office/2007/relationships/hdphoto" Target="../media/hdphoto1.wdp"/><Relationship Id="rId7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  <a:alpha val="0"/>
              </a:schemeClr>
            </a:gs>
            <a:gs pos="96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744698-1548-4CC6-BFD2-3FB3F398EE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ACD8C4F-6DC9-489F-AB06-EC914929F2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DC84A73-B115-4B9E-845E-9F3855C5D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5AB1BD6-06DC-48D0-81F3-902C65F363F5}"/>
              </a:ext>
            </a:extLst>
          </p:cNvPr>
          <p:cNvSpPr/>
          <p:nvPr/>
        </p:nvSpPr>
        <p:spPr>
          <a:xfrm>
            <a:off x="0" y="0"/>
            <a:ext cx="12192000" cy="165576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УЧРЕЖДЕНИЕ  ОБРАЗОВАНИЯ </a:t>
            </a:r>
            <a:b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«БЕЛОРУССКИЙ ГОСУДАРСТВЕННЫЙ УНИВЕРСИТЕТ ТРАНСПОРТА»</a:t>
            </a:r>
          </a:p>
        </p:txBody>
      </p:sp>
      <p:sp>
        <p:nvSpPr>
          <p:cNvPr id="19" name="Блок-схема: альтернативный процесс 18">
            <a:extLst>
              <a:ext uri="{FF2B5EF4-FFF2-40B4-BE49-F238E27FC236}">
                <a16:creationId xmlns="" xmlns:a16="http://schemas.microsoft.com/office/drawing/2014/main" id="{CFC522FC-CA88-4761-A80B-20F3F511EF63}"/>
              </a:ext>
            </a:extLst>
          </p:cNvPr>
          <p:cNvSpPr/>
          <p:nvPr/>
        </p:nvSpPr>
        <p:spPr>
          <a:xfrm>
            <a:off x="0" y="2366554"/>
            <a:ext cx="12192000" cy="2954383"/>
          </a:xfrm>
          <a:prstGeom prst="flowChartAlternateProcess">
            <a:avLst/>
          </a:prstGeom>
          <a:gradFill flip="none" rotWithShape="1">
            <a:gsLst>
              <a:gs pos="0">
                <a:schemeClr val="bg1">
                  <a:alpha val="47000"/>
                </a:schemeClr>
              </a:gs>
              <a:gs pos="10000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/>
              <a:t>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52132F5D-3854-49EB-9A18-75483F9133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419" y="2471723"/>
            <a:ext cx="4266838" cy="278607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40413A0-1F89-4CE4-B10B-F98CA51E8719}"/>
              </a:ext>
            </a:extLst>
          </p:cNvPr>
          <p:cNvSpPr txBox="1"/>
          <p:nvPr/>
        </p:nvSpPr>
        <p:spPr>
          <a:xfrm>
            <a:off x="2995835" y="2895264"/>
            <a:ext cx="87401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ВОЕННО-</a:t>
            </a:r>
            <a:r>
              <a:rPr lang="ru-RU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ТРАНСПОРТНЫЙ</a:t>
            </a:r>
          </a:p>
          <a:p>
            <a:pPr algn="ctr"/>
            <a:r>
              <a:rPr lang="ru-RU" sz="6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ФАКУЛЬТЕТ</a:t>
            </a:r>
          </a:p>
        </p:txBody>
      </p:sp>
    </p:spTree>
    <p:extLst>
      <p:ext uri="{BB962C8B-B14F-4D97-AF65-F5344CB8AC3E}">
        <p14:creationId xmlns:p14="http://schemas.microsoft.com/office/powerpoint/2010/main" val="98713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B60334-699B-4B17-9D1A-E89BE8C9C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401C94-0A61-46B1-9BA6-AC1972BA1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E33ADFBC-AE40-4991-9323-157DF3F6A683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РОТА ПОЧЁТНОГО КАРАУЛА ФАКУЛЬТЕТА</a:t>
            </a:r>
          </a:p>
        </p:txBody>
      </p:sp>
      <p:sp>
        <p:nvSpPr>
          <p:cNvPr id="7" name="Параллелограмм 6">
            <a:extLst>
              <a:ext uri="{FF2B5EF4-FFF2-40B4-BE49-F238E27FC236}">
                <a16:creationId xmlns="" xmlns:a16="http://schemas.microsoft.com/office/drawing/2014/main" id="{2B40EC50-79B0-44E9-80BC-DF433846732A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7667470-DCFE-4401-8669-CF6449B58AF2}"/>
              </a:ext>
            </a:extLst>
          </p:cNvPr>
          <p:cNvSpPr txBox="1"/>
          <p:nvPr/>
        </p:nvSpPr>
        <p:spPr>
          <a:xfrm>
            <a:off x="1434526" y="1494818"/>
            <a:ext cx="110095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военно-транспортном факультете  сформирована рота почетного караула, участвующая в торжественных</a:t>
            </a:r>
          </a:p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мероприятиях , концертах, памятных мероприятиях в масштабах города Гомеля и Гомельской области. 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Личный состав роты почетного караула неоднократно отмечен благодарностями и наградами, 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являясь визитной карточкой </a:t>
            </a:r>
            <a:r>
              <a:rPr lang="ru-RU" sz="1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Гомельщины</a:t>
            </a:r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A3642E2B-7A2C-4340-8E1E-7F334418B5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4C14F46-D8F5-43BA-BD8E-522B393D62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583" y="2952066"/>
            <a:ext cx="3985569" cy="2423159"/>
          </a:xfrm>
          <a:prstGeom prst="rect">
            <a:avLst/>
          </a:prstGeom>
        </p:spPr>
      </p:pic>
      <p:pic>
        <p:nvPicPr>
          <p:cNvPr id="1026" name="Picture 2" descr="C:\Documents and Settings\VTF\Рабочий стол\IMG_20220927_140010_0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89499" y="2975212"/>
            <a:ext cx="3798905" cy="2415654"/>
          </a:xfrm>
          <a:prstGeom prst="rect">
            <a:avLst/>
          </a:prstGeom>
          <a:noFill/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94A26CE-6C6D-4976-A6D8-CC25BE3AC0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51" y="2990407"/>
            <a:ext cx="3657600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7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043F81-2B62-40E5-B111-E1478A926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2F4BB8C-2DA8-4BAE-84FF-499AAC7F4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араллелограмм 4">
            <a:extLst>
              <a:ext uri="{FF2B5EF4-FFF2-40B4-BE49-F238E27FC236}">
                <a16:creationId xmlns="" xmlns:a16="http://schemas.microsoft.com/office/drawing/2014/main" id="{EAB360A1-83E0-4FBB-BAEF-07B03F024971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5752A5D-8560-4EEB-B7CD-31AFC89E507D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ТОРЖЕСТВЕННЫЕ МЕРОПРИЯТИЯ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FEFDE09-1FC0-41A0-ABEF-1A3F30D599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065" y="2767559"/>
            <a:ext cx="3301881" cy="22108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B1F1E6C-5838-4C93-BB7B-95AA2C82D0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88" y="2262753"/>
            <a:ext cx="5064024" cy="322047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62741F67-DD36-4178-9128-327CC6FE25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7667470-DCFE-4401-8669-CF6449B58AF2}"/>
              </a:ext>
            </a:extLst>
          </p:cNvPr>
          <p:cNvSpPr txBox="1"/>
          <p:nvPr/>
        </p:nvSpPr>
        <p:spPr>
          <a:xfrm>
            <a:off x="1434526" y="1422247"/>
            <a:ext cx="10459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Курсанты военно-транспортного факультета принимают активное участие в большом количестве городских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областных торжественных мероприятий (концерты, воинские ритуалы, выступления с собственной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программой и многое другое).</a:t>
            </a:r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CB678FDD-CC89-4DD6-8B58-C92B3E50C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4" y="2649788"/>
            <a:ext cx="3388648" cy="224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5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84EBF9-FBE0-4228-A93B-C16D26C5B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77F6DC5-E839-4465-84D2-1726CA58F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008EFC2-57D8-4F7C-938A-13029FCA8193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ХУДОЖЕСТВЕННАЯ САМОДЕЯТЕЛЬНОСТЬ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65F87508-809C-46F9-B916-0038EBBD8305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B013D9F-F924-4F81-A243-7B2673247880}"/>
              </a:ext>
            </a:extLst>
          </p:cNvPr>
          <p:cNvSpPr txBox="1"/>
          <p:nvPr/>
        </p:nvSpPr>
        <p:spPr>
          <a:xfrm>
            <a:off x="1676400" y="1496485"/>
            <a:ext cx="1051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факультете высоко развита художественная самодеятельность курсантов. Ежегодно проводятся мероприятия, на которые выносятся собственные постановки.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1CCB4129-9C90-4B64-ADBD-A5E302F664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B453475-D6FF-497E-B466-E7A136F9F5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10" y="3029403"/>
            <a:ext cx="4419599" cy="27646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19008367-0D1F-4E2C-80EB-856FB72D10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19" y="2512285"/>
            <a:ext cx="2535162" cy="38027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4F84582-3209-48B3-A05E-374D24BEAA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813" y="3029403"/>
            <a:ext cx="4421777" cy="284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84EBF9-FBE0-4228-A93B-C16D26C5B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77F6DC5-E839-4465-84D2-1726CA58FE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008EFC2-57D8-4F7C-938A-13029FCA8193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ХУДОЖЕСТВЕННАЯ САМОДЕЯТЕЛЬНОСТЬ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65F87508-809C-46F9-B916-0038EBBD8305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B013D9F-F924-4F81-A243-7B2673247880}"/>
              </a:ext>
            </a:extLst>
          </p:cNvPr>
          <p:cNvSpPr txBox="1"/>
          <p:nvPr/>
        </p:nvSpPr>
        <p:spPr>
          <a:xfrm>
            <a:off x="1676400" y="1496485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Помимо  постановок в университете имеется возможность  посещения ансамбля танца «</a:t>
            </a:r>
            <a:r>
              <a:rPr lang="ru-RU" sz="1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Полесские</a:t>
            </a:r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зори», собственной студии звукозаписи и хора.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1CCB4129-9C90-4B64-ADBD-A5E302F664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2050" name="Picture 2" descr="D:\Радкевич\maxres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8678" y="2656114"/>
            <a:ext cx="5090077" cy="2975427"/>
          </a:xfrm>
          <a:prstGeom prst="rect">
            <a:avLst/>
          </a:prstGeom>
          <a:noFill/>
        </p:spPr>
      </p:pic>
      <p:pic>
        <p:nvPicPr>
          <p:cNvPr id="2051" name="Picture 3" descr="D:\Радкевич\1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2060" y="2656795"/>
            <a:ext cx="4521426" cy="2991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451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1E8E4F-2029-4F50-A8D1-F28C31D12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68B3D2B-78C3-41DF-BE1E-A48E4AF19E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81BDE4C-D358-4943-914B-59F161F8B66F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СПОРТИВНАЯ ЖИЗНЬ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9C64CC62-E50F-4768-B7BD-61D4D430254B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D6FCDB6-DD25-425A-AF9B-F4D91160AFF4}"/>
              </a:ext>
            </a:extLst>
          </p:cNvPr>
          <p:cNvSpPr txBox="1"/>
          <p:nvPr/>
        </p:nvSpPr>
        <p:spPr>
          <a:xfrm>
            <a:off x="1346201" y="1371602"/>
            <a:ext cx="106209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Спортивная жизнь факультета разнообразна. На занятиях по физической подготовке курсанты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посещают тренажёрные залы и бассейн, занимаются всеми игровыми видами спорта. Всё это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база спортивного комплекса университета. Помимо этого факультет имеет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договорённость на бесплатное посещение курсантами спортивных секций по всему городу  (Ледовый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дворец, Дворец водных видов спорта, биатлонный комплекс,   бойцовские клубы. </a:t>
            </a:r>
            <a:b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наших курсантов состоит команда Гомельской области по регби (</a:t>
            </a:r>
            <a:r>
              <a:rPr lang="en-US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Liuty</a:t>
            </a:r>
            <a:r>
              <a:rPr 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Club)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B86B5FD3-923E-4011-B629-3EC1BAB1B0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86" y="3052133"/>
            <a:ext cx="3051628" cy="1939240"/>
          </a:xfr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F273B1CC-B2FE-43BF-9740-6A48230F37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152" y="3066644"/>
            <a:ext cx="3538764" cy="183116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EDD5CC7F-2A2C-4F66-8B06-1123FEE082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477" y="3081159"/>
            <a:ext cx="2891065" cy="18372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25F28AD-3CF8-4BE0-BBE7-6892D50FA8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651" y="4928840"/>
            <a:ext cx="4175808" cy="168425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F1815CD8-C59D-4492-80E1-AB5A169D97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3074" name="Picture 2" descr="D:\Радкевич\Фотографии\IMG-8c8d999a2e6572a21e2969dc350b4b81-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91541" y="4900667"/>
            <a:ext cx="3657145" cy="1723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44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FBF164-4AB6-4DF3-BD0F-B4EEFC6B1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B3259FB-C7BA-4C51-89E0-9E0BAB35A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73264A6-5E93-4A27-A83D-64B956D96E3B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СОЦИО-КУЛЬТУРНАЯ ДЕЯТЕЛЬНОСТЬ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FA0244A3-0D98-4DAD-9178-72965EA0B5E6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81E172E-5EDE-4B3D-BC11-C7B5A937B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408D842-C333-4E80-B60C-603908195DEA}"/>
              </a:ext>
            </a:extLst>
          </p:cNvPr>
          <p:cNvSpPr txBox="1"/>
          <p:nvPr/>
        </p:nvSpPr>
        <p:spPr>
          <a:xfrm>
            <a:off x="2011078" y="1400859"/>
            <a:ext cx="9891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Еженедельные посещения культурных и спортивных мероприятий г. Гомеля: балы, концерты,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кинотеатры, театры, цирк, боулинг, хоккей, футбол и многие другие.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="" xmlns:a16="http://schemas.microsoft.com/office/drawing/2014/main" id="{C3B7770B-ACA8-4DDA-9F2F-8FF9F48B1E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81" y="2115351"/>
            <a:ext cx="3729805" cy="2372810"/>
          </a:xfr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7D167685-D0D6-4E23-BDDA-6692038731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732" y="2133600"/>
            <a:ext cx="3423612" cy="239485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7C600F1D-400F-462C-8BBB-5482200DAC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086" y="2133600"/>
            <a:ext cx="3425371" cy="2387599"/>
          </a:xfrm>
          <a:prstGeom prst="rect">
            <a:avLst/>
          </a:prstGeom>
        </p:spPr>
      </p:pic>
      <p:pic>
        <p:nvPicPr>
          <p:cNvPr id="4098" name="Picture 2" descr="D:\Радкевич\Фотографии\футбол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914" y="4497686"/>
            <a:ext cx="3730172" cy="2055742"/>
          </a:xfrm>
          <a:prstGeom prst="rect">
            <a:avLst/>
          </a:prstGeom>
          <a:noFill/>
        </p:spPr>
      </p:pic>
      <p:pic>
        <p:nvPicPr>
          <p:cNvPr id="4099" name="Picture 3" descr="D:\Радкевич\Фотографии\боулинг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78107" y="4521805"/>
            <a:ext cx="3475264" cy="2074938"/>
          </a:xfrm>
          <a:prstGeom prst="rect">
            <a:avLst/>
          </a:prstGeom>
          <a:noFill/>
        </p:spPr>
      </p:pic>
      <p:pic>
        <p:nvPicPr>
          <p:cNvPr id="4100" name="Picture 4" descr="D:\Радкевич\Фотографии\DSC_541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58858" y="4491717"/>
            <a:ext cx="3425599" cy="2054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90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4FC7F7-80F1-4C64-82DD-C6BCEEF71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EEEDEA7-4037-40F6-AC34-08EE884F1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198C32E3-CF69-42D0-AB35-1EF05A7F88E5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ПРОЖИВАНИЕ И БЫТ ВОЕННОСЛУЖАЩИХ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C5519D38-BD12-4EE2-A093-960EF784C178}"/>
              </a:ext>
            </a:extLst>
          </p:cNvPr>
          <p:cNvSpPr/>
          <p:nvPr/>
        </p:nvSpPr>
        <p:spPr>
          <a:xfrm>
            <a:off x="0" y="1389288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49CC3CB-B69F-48BD-893D-F5A6A080FCDB}"/>
              </a:ext>
            </a:extLst>
          </p:cNvPr>
          <p:cNvSpPr txBox="1"/>
          <p:nvPr/>
        </p:nvSpPr>
        <p:spPr>
          <a:xfrm>
            <a:off x="965627" y="1351128"/>
            <a:ext cx="11600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Общежитие курсантов находится в центре города с  множеством необходимой инфраструктуры. 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общежитии проживают лица, имеющие прописку  вне города Гомеля, гомельские курсанты имеют </a:t>
            </a:r>
            <a:b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проживания дома.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общежитии имеется настольный теннис, комната досуга и информирования, читальный уголок, уголок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настольными играми, спортивный уголок, комната бытового обслуживания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185FFB6-98C8-45C9-9BB0-F5C74849F6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08DB2F9B-8E17-43A7-B041-28FCD0441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99" y="2691395"/>
            <a:ext cx="3273729" cy="1853309"/>
          </a:xfrm>
        </p:spPr>
      </p:pic>
      <p:pic>
        <p:nvPicPr>
          <p:cNvPr id="5122" name="Picture 2" descr="D:\Радкевич\Фотографии\трник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7496" y="2688608"/>
            <a:ext cx="3465369" cy="1893137"/>
          </a:xfrm>
          <a:prstGeom prst="rect">
            <a:avLst/>
          </a:prstGeom>
          <a:noFill/>
        </p:spPr>
      </p:pic>
      <p:pic>
        <p:nvPicPr>
          <p:cNvPr id="5123" name="Picture 3" descr="D:\Радкевич\Фотографии\общежити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91568" y="4530414"/>
            <a:ext cx="3457650" cy="1993216"/>
          </a:xfrm>
          <a:prstGeom prst="rect">
            <a:avLst/>
          </a:prstGeom>
          <a:noFill/>
        </p:spPr>
      </p:pic>
      <p:pic>
        <p:nvPicPr>
          <p:cNvPr id="5125" name="Picture 5" descr="D:\Радкевич\Фотографии\КДИ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22216" y="4550234"/>
            <a:ext cx="3313808" cy="1959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314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C3AACA-F6BD-46AC-9341-E5D50C0C8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74D1E29-649F-43EC-B657-87F261EC8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04129E2-9218-4531-8F1D-2BD8CEAD0C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A58AFFF-7CC2-4F11-A41E-E0E64616A91B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ПЕРСПЕКТИВЫ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A7C27423-1D72-47D2-863A-415E4F715ED3}"/>
              </a:ext>
            </a:extLst>
          </p:cNvPr>
          <p:cNvSpPr/>
          <p:nvPr/>
        </p:nvSpPr>
        <p:spPr>
          <a:xfrm>
            <a:off x="0" y="1157060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945D81E-BEC6-4BD6-8ACF-46D2E2250967}"/>
              </a:ext>
            </a:extLst>
          </p:cNvPr>
          <p:cNvSpPr txBox="1"/>
          <p:nvPr/>
        </p:nvSpPr>
        <p:spPr>
          <a:xfrm>
            <a:off x="1257300" y="1323833"/>
            <a:ext cx="48278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>
                <a:solidFill>
                  <a:schemeClr val="bg1"/>
                </a:solidFill>
                <a:highlight>
                  <a:srgbClr val="FF0000"/>
                </a:highlight>
              </a:rPr>
              <a:t>В ПЕРИОД ОБУЧЕНИЯ:</a:t>
            </a:r>
            <a:endParaRPr lang="en-US" i="1" dirty="0">
              <a:solidFill>
                <a:schemeClr val="bg1"/>
              </a:solidFill>
              <a:highlight>
                <a:srgbClr val="FF0000"/>
              </a:highlight>
            </a:endParaRPr>
          </a:p>
          <a:p>
            <a:pPr marL="285750" indent="-285750" algn="just">
              <a:buFontTx/>
              <a:buChar char="-"/>
            </a:pPr>
            <a:r>
              <a:rPr lang="ru-RU" i="1" dirty="0">
                <a:solidFill>
                  <a:schemeClr val="bg1"/>
                </a:solidFill>
              </a:rPr>
              <a:t>денежное довольствие</a:t>
            </a:r>
          </a:p>
          <a:p>
            <a:pPr marL="285750" indent="-285750" algn="just"/>
            <a:r>
              <a:rPr lang="ru-RU" i="1" dirty="0">
                <a:solidFill>
                  <a:schemeClr val="bg1"/>
                </a:solidFill>
              </a:rPr>
              <a:t>от 580 бел. руб. ежемесячно</a:t>
            </a:r>
            <a:r>
              <a:rPr lang="en-US" i="1" dirty="0">
                <a:solidFill>
                  <a:schemeClr val="bg1"/>
                </a:solidFill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highlight>
                  <a:srgbClr val="FF0000"/>
                </a:highlight>
              </a:rPr>
              <a:t>Бесплатное проживание</a:t>
            </a:r>
            <a:r>
              <a:rPr lang="ru-RU" altLang="ru-RU" i="1" dirty="0">
                <a:solidFill>
                  <a:schemeClr val="bg1"/>
                </a:solidFill>
              </a:rPr>
              <a:t> </a:t>
            </a:r>
          </a:p>
          <a:p>
            <a:pPr algn="just"/>
            <a:r>
              <a:rPr lang="ru-RU" altLang="ru-RU" i="1" dirty="0">
                <a:solidFill>
                  <a:schemeClr val="bg1"/>
                </a:solidFill>
              </a:rPr>
              <a:t>в общежитии;</a:t>
            </a:r>
            <a:endParaRPr lang="en-US" altLang="ru-RU" i="1" dirty="0">
              <a:solidFill>
                <a:schemeClr val="bg1"/>
              </a:solidFill>
            </a:endParaRPr>
          </a:p>
          <a:p>
            <a:pPr marL="285750" indent="-285750"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бесплатное обеспечение 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обмундированием;</a:t>
            </a:r>
          </a:p>
          <a:p>
            <a:pPr marL="285750" indent="-285750"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3-х разовое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ежедневное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бесплатное питание;</a:t>
            </a:r>
          </a:p>
          <a:p>
            <a:pPr marL="285750" indent="-285750"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получение диплома 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международного образца;</a:t>
            </a:r>
          </a:p>
          <a:p>
            <a:pPr marL="285750" indent="-285750"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 окончанию – 100% 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трудоустройство;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бесплатное обучение в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автошколе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(категория 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B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 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C);</a:t>
            </a: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   возможность параллельного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получения второго высшего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образования по гражданской 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специальности .</a:t>
            </a:r>
          </a:p>
          <a:p>
            <a:endParaRPr lang="ru-RU" altLang="ru-RU" i="1" dirty="0">
              <a:solidFill>
                <a:schemeClr val="bg1"/>
              </a:solidFill>
            </a:endParaRPr>
          </a:p>
          <a:p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FD69D40-C7DD-4EB9-8E09-B97D1F965028}"/>
              </a:ext>
            </a:extLst>
          </p:cNvPr>
          <p:cNvSpPr txBox="1"/>
          <p:nvPr/>
        </p:nvSpPr>
        <p:spPr>
          <a:xfrm>
            <a:off x="4523870" y="1351128"/>
            <a:ext cx="3794630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highlight>
                  <a:srgbClr val="FF0000"/>
                </a:highlight>
              </a:rPr>
              <a:t>В ПЕРИОД СЛУЖБЫ:</a:t>
            </a:r>
            <a:endParaRPr lang="en-US" i="1" dirty="0">
              <a:solidFill>
                <a:schemeClr val="bg1"/>
              </a:solidFill>
              <a:highlight>
                <a:srgbClr val="FF0000"/>
              </a:highlight>
            </a:endParaRPr>
          </a:p>
          <a:p>
            <a:pPr marL="285750" indent="-28575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денежное довольствие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–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от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1700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бел. руб. ежемесячно;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   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обеспечение служебным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жильем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 прибытию к месту службы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право на строительство собственного жилья за льготный 5% кредит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;</a:t>
            </a: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 право собственности на служебное жилье после 25 лет выслуги;</a:t>
            </a:r>
          </a:p>
          <a:p>
            <a:pPr marL="285750" indent="-285750"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обеспечение обмундированием;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100% карьерный рост с постоянным повышением денежного довольствия;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 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 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право на пенсию после 20 лет выслуги;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    бесплатное лечение.</a:t>
            </a: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endParaRPr lang="ru-RU" altLang="ru-RU" i="1" dirty="0">
              <a:solidFill>
                <a:schemeClr val="bg1"/>
              </a:solidFill>
            </a:endParaRPr>
          </a:p>
          <a:p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EFD3B45-7528-4CCD-9032-760B00FD35FC}"/>
              </a:ext>
            </a:extLst>
          </p:cNvPr>
          <p:cNvSpPr txBox="1"/>
          <p:nvPr/>
        </p:nvSpPr>
        <p:spPr>
          <a:xfrm>
            <a:off x="8318500" y="1392072"/>
            <a:ext cx="379463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НА ПЕНСИИ :</a:t>
            </a:r>
          </a:p>
          <a:p>
            <a:pPr>
              <a:lnSpc>
                <a:spcPct val="80000"/>
              </a:lnSpc>
              <a:spcBef>
                <a:spcPct val="20000"/>
              </a:spcBef>
              <a:buFontTx/>
              <a:buChar char="-"/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0000"/>
                </a:highlight>
                <a:cs typeface="Times New Roman" panose="02020603050405020304" pitchFamily="18" charset="0"/>
              </a:rPr>
              <a:t>В 48 лет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повышенная пенсия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и возможность трудоустройства по гражданской специальности;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социальная защищённость государством.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endParaRPr lang="ru-RU" altLang="ru-RU" i="1" dirty="0">
              <a:solidFill>
                <a:schemeClr val="bg1"/>
              </a:solidFill>
            </a:endParaRPr>
          </a:p>
          <a:p>
            <a:endParaRPr 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78DC46E-465F-40F7-AE95-3B594FCC43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5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B3B645-1E99-4A19-9E81-1055AE801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91973FC-E27F-4E5E-A4B5-21615D9D21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0999241-4843-4943-8AB1-4895BB49C2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5581FC9-55D1-4334-ACEA-4C436FC60193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ПРОЦЕСС ПОСТУПЛЕНИЯ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3F214CD7-126E-4E34-947C-D18BF6D957FB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Group 80">
            <a:extLst>
              <a:ext uri="{FF2B5EF4-FFF2-40B4-BE49-F238E27FC236}">
                <a16:creationId xmlns="" xmlns:a16="http://schemas.microsoft.com/office/drawing/2014/main" id="{CEF89624-EACB-4125-9824-7CED1FB94D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99686"/>
              </p:ext>
            </p:extLst>
          </p:nvPr>
        </p:nvGraphicFramePr>
        <p:xfrm>
          <a:off x="2592388" y="1436159"/>
          <a:ext cx="7199312" cy="2503363"/>
        </p:xfrm>
        <a:graphic>
          <a:graphicData uri="http://schemas.openxmlformats.org/drawingml/2006/table">
            <a:tbl>
              <a:tblPr/>
              <a:tblGrid>
                <a:gridCol w="17360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08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287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636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916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До 1 марта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До 1 апреля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До 10 апреля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  До 20 мая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768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Прибыть в военный комиссариат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для ознакомления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с информацией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о факультете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Подать заявление на имя военного комиссара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с приложением установленных документов (для военнослужащих – на имя командира воинской части)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Пройти предварительный профессиональный отбор РВК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 первичное медицинское освидетельствование (для военнослужащих – в воинской части)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Пройти в ОВК окончательный профессиональный отбор комиссией Министерства обороны (для военнослужащих –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в ВА РБ)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Group 65">
            <a:extLst>
              <a:ext uri="{FF2B5EF4-FFF2-40B4-BE49-F238E27FC236}">
                <a16:creationId xmlns="" xmlns:a16="http://schemas.microsoft.com/office/drawing/2014/main" id="{3B97F2E5-EA54-4EB3-8597-67BC47CAB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18228"/>
              </p:ext>
            </p:extLst>
          </p:nvPr>
        </p:nvGraphicFramePr>
        <p:xfrm>
          <a:off x="2592388" y="3939522"/>
          <a:ext cx="7199312" cy="2575560"/>
        </p:xfrm>
        <a:graphic>
          <a:graphicData uri="http://schemas.openxmlformats.org/drawingml/2006/table">
            <a:tbl>
              <a:tblPr/>
              <a:tblGrid>
                <a:gridCol w="17367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16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24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669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977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До 25 июня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Июль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FF0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Согласно правилам приема в ВУЗ</a:t>
                      </a:r>
                      <a:endParaRPr kumimoji="1" lang="ru-RU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143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Сдача обязательного централизованного тестирования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по русскому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или белорусскому языку, физике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 математике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Получить уточненную информацию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о времени прибытия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на факультет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Прибыть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на регистрацию, сдать необходимые документы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в приемную комиссию УО «</a:t>
                      </a:r>
                      <a:r>
                        <a:rPr kumimoji="1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БелГУТ</a:t>
                      </a: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 Зачисление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на военно-транспортный факультет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и уточнение сроков прибытия в УО «</a:t>
                      </a:r>
                      <a:r>
                        <a:rPr kumimoji="1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БелГУТ</a:t>
                      </a:r>
                      <a:r>
                        <a:rPr kumimoji="1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highlight>
                            <a:srgbClr val="008000"/>
                          </a:highlight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1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highlight>
                          <a:srgbClr val="008000"/>
                        </a:highligh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59E39FE-81CD-4A0C-B9AD-51BAA1280C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0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A988BA-1861-4931-9F00-58645D0F7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0B6B81B-34E9-4AFB-9D27-13229EB64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6E5EF68-F0B9-4B8B-A579-FFCFFF7FAB22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КОНТАКТЫ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94E20CA9-E195-4D31-AB06-04B9C79FE8A0}"/>
              </a:ext>
            </a:extLst>
          </p:cNvPr>
          <p:cNvSpPr/>
          <p:nvPr/>
        </p:nvSpPr>
        <p:spPr>
          <a:xfrm>
            <a:off x="0" y="1389288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10000"/>
              </a:spcBef>
            </a:pP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latin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CFC8848-8A01-49C4-BAD2-DDCA61A539F0}"/>
              </a:ext>
            </a:extLst>
          </p:cNvPr>
          <p:cNvSpPr txBox="1"/>
          <p:nvPr/>
        </p:nvSpPr>
        <p:spPr>
          <a:xfrm>
            <a:off x="3084394" y="1555846"/>
            <a:ext cx="6769290" cy="64633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ct val="10000"/>
              </a:spcBef>
            </a:pPr>
            <a:endParaRPr lang="be-BY" altLang="ru-RU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be-BY" altLang="ru-RU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НАШ АДРЕС: 246653, г. Гомель, ул. Кирова, д.34</a:t>
            </a:r>
          </a:p>
          <a:p>
            <a:pPr algn="ctr">
              <a:spcBef>
                <a:spcPct val="10000"/>
              </a:spcBef>
            </a:pP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WEB-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сайт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:</a:t>
            </a:r>
            <a:r>
              <a:rPr lang="en-US" altLang="ru-RU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www.bsut.by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E-MAIL: bsut@mod.mil.by</a:t>
            </a: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Приемная комиссия тел. (0232)31-55-04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cs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ВОЕННО-ТРАНСПОРТНЫЙ ФАКУЛЬТЕТ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:</a:t>
            </a: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тел. (0232)31-51-86</a:t>
            </a: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;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(0232) 95-31-52</a:t>
            </a: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Мобильный тел. по вопросам поступления: </a:t>
            </a: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+375 29 111 70 56(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подполковник Виниченко Евгений Викторович, </a:t>
            </a: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заместитель начальника факультета по идеологической работе)</a:t>
            </a:r>
          </a:p>
          <a:p>
            <a:pPr algn="ctr">
              <a:spcBef>
                <a:spcPct val="1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СОЦИАЛЬНЫЕ СЕТИ:</a:t>
            </a:r>
          </a:p>
          <a:p>
            <a:pPr algn="ctr">
              <a:spcBef>
                <a:spcPct val="10000"/>
              </a:spcBef>
            </a:pPr>
            <a:r>
              <a:rPr lang="en-US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TELEGRAM: </a:t>
            </a:r>
            <a:r>
              <a:rPr lang="ru-RU" alt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ВТФ в УО </a:t>
            </a:r>
            <a:r>
              <a:rPr lang="ru-RU" altLang="ru-RU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БелГУТ</a:t>
            </a: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ru-RU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cs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en-US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latin typeface="Times New Roman" panose="02020603050405020304" pitchFamily="18" charset="0"/>
            </a:endParaRPr>
          </a:p>
          <a:p>
            <a:pPr algn="ctr">
              <a:spcBef>
                <a:spcPct val="10000"/>
              </a:spcBef>
            </a:pPr>
            <a:endParaRPr lang="be-BY" altLang="ru-RU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0000"/>
              </a:highlight>
              <a:latin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ADC13BC-A546-4FE6-A544-B356D37D69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3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F26C3C-4911-4E27-9DAA-65EA76E97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52E9A3C-6A61-4395-9DD3-048A932DB2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6A31896-F9AC-439F-98A5-2211C7D3D9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562D19C-970E-49B9-B143-0EE45CAD7D23}"/>
              </a:ext>
            </a:extLst>
          </p:cNvPr>
          <p:cNvSpPr/>
          <p:nvPr/>
        </p:nvSpPr>
        <p:spPr>
          <a:xfrm>
            <a:off x="0" y="0"/>
            <a:ext cx="12192000" cy="800100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    ВОЕННО-ТРАНСПОРТНЫЙ ФАКУЛЬТЕТ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49C6CE7-C762-4B3B-A78F-F2C3AB09CB19}"/>
              </a:ext>
            </a:extLst>
          </p:cNvPr>
          <p:cNvSpPr/>
          <p:nvPr/>
        </p:nvSpPr>
        <p:spPr>
          <a:xfrm>
            <a:off x="2933700" y="2006600"/>
            <a:ext cx="6324600" cy="307975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Военно-транспортный факультет в учреждении образования «Белорусский государственный университет транспорта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»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был </a:t>
            </a: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образован  11 июня 2003 года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согласно Постановлению Совета Министров Республики Беларусь № 755 в целях совершенствования подготовки военных кадров для Вооруженных Сил и других воинских формирований Республики Беларусь на базе военной кафедры, образованной в сентябре 1972 года.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2C2809E-9A98-446D-87EB-222655C429AF}"/>
              </a:ext>
            </a:extLst>
          </p:cNvPr>
          <p:cNvSpPr/>
          <p:nvPr/>
        </p:nvSpPr>
        <p:spPr>
          <a:xfrm>
            <a:off x="3048000" y="1690688"/>
            <a:ext cx="6096000" cy="4372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B9053FD-C252-49AC-A450-50A10FE00AB5}"/>
              </a:ext>
            </a:extLst>
          </p:cNvPr>
          <p:cNvSpPr txBox="1"/>
          <p:nvPr/>
        </p:nvSpPr>
        <p:spPr>
          <a:xfrm>
            <a:off x="10604500" y="2006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6B13381-39F9-44FA-AC1C-FDF5E02925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04DE15F-DB25-4C91-B9AF-7CA2989F7446}"/>
              </a:ext>
            </a:extLst>
          </p:cNvPr>
          <p:cNvSpPr/>
          <p:nvPr/>
        </p:nvSpPr>
        <p:spPr>
          <a:xfrm>
            <a:off x="0" y="5205275"/>
            <a:ext cx="12191999" cy="123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6-05-1031-08 «УПРАВЛЕНИЕ СИСТЕМАМИ ТРАНСПОРТНОГО 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АВТОТЕХНИЧЕСКОГО ОБЕСПЕЧЕНИЯ»</a:t>
            </a:r>
          </a:p>
        </p:txBody>
      </p:sp>
    </p:spTree>
    <p:extLst>
      <p:ext uri="{BB962C8B-B14F-4D97-AF65-F5344CB8AC3E}">
        <p14:creationId xmlns:p14="http://schemas.microsoft.com/office/powerpoint/2010/main" val="42233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801D5D-7555-4042-A077-25E8ACA3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>
            <a:extLst>
              <a:ext uri="{FF2B5EF4-FFF2-40B4-BE49-F238E27FC236}">
                <a16:creationId xmlns="" xmlns:a16="http://schemas.microsoft.com/office/drawing/2014/main" id="{C3DBD76C-9244-48B3-B373-98200D3036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2074958"/>
            <a:ext cx="5852160" cy="3852672"/>
          </a:xfr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706CC0C-BA81-4F05-8183-240F2C542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4F1E8B4-CBEC-4DEB-9092-19512DD266A3}"/>
              </a:ext>
            </a:extLst>
          </p:cNvPr>
          <p:cNvSpPr/>
          <p:nvPr/>
        </p:nvSpPr>
        <p:spPr>
          <a:xfrm>
            <a:off x="0" y="-2"/>
            <a:ext cx="12192000" cy="1392073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«ВОССТАНОВЛЕНИЕ И СТРОИТЕЛЬСТВО ТРАНСПОРТНЫХ КОММУНИКАЦИЙ»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«ВОССТАНОВЛЕНИЕ И СТРОИТЕЛЬСТВО ИСКУССТВЕННЫХ СООРУЖЕНИЙ»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«ВОССТАНОВЛЕНИЕ И СТРОИТЕЛЬСТВО ЖЕЛЕЗНОДОРОЖНОГО ПУТИ»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algn="ctr">
              <a:lnSpc>
                <a:spcPct val="140000"/>
              </a:lnSpc>
              <a:defRPr/>
            </a:pP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Специалист по управлению подразделениями, инженер-строитель</a:t>
            </a:r>
            <a:endParaRPr lang="ru-RU" sz="2200" b="1" i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Параллелограмм 14">
            <a:extLst>
              <a:ext uri="{FF2B5EF4-FFF2-40B4-BE49-F238E27FC236}">
                <a16:creationId xmlns="" xmlns:a16="http://schemas.microsoft.com/office/drawing/2014/main" id="{4B4F81D2-1778-442C-804E-A221ED2EA893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10">
            <a:extLst>
              <a:ext uri="{FF2B5EF4-FFF2-40B4-BE49-F238E27FC236}">
                <a16:creationId xmlns="" xmlns:a16="http://schemas.microsoft.com/office/drawing/2014/main" id="{B88FBDFB-5526-44EB-85DC-A723145E1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6" t="29868" r="6410" b="24336"/>
          <a:stretch>
            <a:fillRect/>
          </a:stretch>
        </p:blipFill>
        <p:spPr bwMode="auto">
          <a:xfrm>
            <a:off x="838201" y="1374775"/>
            <a:ext cx="52578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32AE3320-AA1D-442A-A167-C44B80BDA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508" y="0"/>
            <a:ext cx="2200614" cy="1436914"/>
          </a:xfrm>
          <a:prstGeom prst="rect">
            <a:avLst/>
          </a:prstGeom>
        </p:spPr>
      </p:pic>
      <p:pic>
        <p:nvPicPr>
          <p:cNvPr id="1026" name="Picture 2" descr="C:\Users\Artyom\Desktop\Рисунок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4776"/>
            <a:ext cx="5399313" cy="25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rtyom\Desktop\Рисунок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631" y="3871385"/>
            <a:ext cx="4884738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16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9F23E5-ECAF-4F7C-BFBE-B17172F92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BDFCB1D-1DD3-4ADE-B3F6-133C6BDCD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633DA35-9F35-4491-ABD0-DEA879397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C462A43-54F5-41FA-92DB-F0BCF51AB737}"/>
              </a:ext>
            </a:extLst>
          </p:cNvPr>
          <p:cNvSpPr/>
          <p:nvPr/>
        </p:nvSpPr>
        <p:spPr>
          <a:xfrm>
            <a:off x="0" y="-1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«ТЕХНИЧЕСКАЯ ЭКСПЛУАТАЦИЯ МАШИН И ОБОРУДОВАНИЯ»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Специалист по управлению подразделениями, инженер-механик</a:t>
            </a:r>
            <a:endParaRPr lang="ru-RU" sz="2200" b="1" i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1038C2EC-0072-4A4C-AC2B-946B1CC16845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0450ECA-0BDA-4754-9BCA-417078B86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202" y="2318750"/>
            <a:ext cx="4291942" cy="232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068A54B-22EF-47BB-8B6E-CE4188B3AF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8" y="-62140"/>
            <a:ext cx="2200614" cy="1436914"/>
          </a:xfrm>
          <a:prstGeom prst="rect">
            <a:avLst/>
          </a:prstGeom>
        </p:spPr>
      </p:pic>
      <p:pic>
        <p:nvPicPr>
          <p:cNvPr id="11" name="Рисунок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98509" y="1677760"/>
            <a:ext cx="2945719" cy="392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S600146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927" y="2366283"/>
            <a:ext cx="3869644" cy="230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95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B4BACE-34B3-49FA-A3B4-026316955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E0BB6AA-089B-4E3C-AA40-724D45A04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25542BB-3130-4A3A-B650-848C09B715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араллелограмм 4">
            <a:extLst>
              <a:ext uri="{FF2B5EF4-FFF2-40B4-BE49-F238E27FC236}">
                <a16:creationId xmlns="" xmlns:a16="http://schemas.microsoft.com/office/drawing/2014/main" id="{BABF2364-2598-424C-AFE0-F337D0BD40F5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82D8D8A-8994-4CB0-AAFA-B6254756AC17}"/>
              </a:ext>
            </a:extLst>
          </p:cNvPr>
          <p:cNvSpPr/>
          <p:nvPr/>
        </p:nvSpPr>
        <p:spPr>
          <a:xfrm>
            <a:off x="0" y="-1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«АВТОТЕХНИЧЕСКОЕ ОБЕСПЕЧЕНИЕ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ВОИНСКИЕ АВТОМОБИЛЬНЫЕ ПЕРЕВОЗКИ»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Специалист </a:t>
            </a: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 управлению подразделениями, инженер-механик</a:t>
            </a:r>
          </a:p>
        </p:txBody>
      </p:sp>
      <p:pic>
        <p:nvPicPr>
          <p:cNvPr id="8" name="Рисунок 3">
            <a:extLst>
              <a:ext uri="{FF2B5EF4-FFF2-40B4-BE49-F238E27FC236}">
                <a16:creationId xmlns="" xmlns:a16="http://schemas.microsoft.com/office/drawing/2014/main" id="{9BB469AD-4311-4AF1-BAD0-AFDE22E38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4774"/>
            <a:ext cx="5257800" cy="262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>
            <a:extLst>
              <a:ext uri="{FF2B5EF4-FFF2-40B4-BE49-F238E27FC236}">
                <a16:creationId xmlns="" xmlns:a16="http://schemas.microsoft.com/office/drawing/2014/main" id="{CDAFD061-E379-40A6-A996-DD262BE2E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70" y="1351128"/>
            <a:ext cx="5257799" cy="267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94025E0-A4C5-48BD-B60B-92607957AF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2050" name="Picture 2" descr="C:\Documents and Settings\VTF\Рабочий стол\IMG_20220927_135923_9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71247" y="3998794"/>
            <a:ext cx="4466940" cy="2477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774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6B7D37-2A18-4B44-8BFC-F75DF8430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20C608B-CF48-413C-91DE-5F589D3E8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139171E-8BB1-43DE-9631-D7044B3B9F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D887A50-B212-4C7E-8EFE-9EBA203C56ED}"/>
              </a:ext>
            </a:extLst>
          </p:cNvPr>
          <p:cNvSpPr/>
          <p:nvPr/>
        </p:nvSpPr>
        <p:spPr>
          <a:xfrm>
            <a:off x="0" y="-1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«ОРГАНИЗАЦИЯ ПЕРЕВОЗОК И УПРАВЛЕНИЕ»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2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Специалист по управлению перевозками, инженер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BB34976E-0501-4F8F-B05C-80370647602A}"/>
              </a:ext>
            </a:extLst>
          </p:cNvPr>
          <p:cNvSpPr/>
          <p:nvPr/>
        </p:nvSpPr>
        <p:spPr>
          <a:xfrm>
            <a:off x="0" y="1360260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http://www.mil.by/upload/_thumbs/58ebc43ce29d7d44afd4153f8ad33ba1_860x558_CENTER_CENTER_416b69587eb128e18ef639329d7ad35e_wcenter.jpg">
            <a:extLst>
              <a:ext uri="{FF2B5EF4-FFF2-40B4-BE49-F238E27FC236}">
                <a16:creationId xmlns="" xmlns:a16="http://schemas.microsoft.com/office/drawing/2014/main" id="{1A02103C-BC92-4ABC-9005-CFAAC55CD9C1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772" y="2332716"/>
            <a:ext cx="4484914" cy="223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G:\Презентация\Фото\Перевозка танков.jpg">
            <a:extLst>
              <a:ext uri="{FF2B5EF4-FFF2-40B4-BE49-F238E27FC236}">
                <a16:creationId xmlns="" xmlns:a16="http://schemas.microsoft.com/office/drawing/2014/main" id="{1108F45C-2E9A-4434-96AB-1E76EE73F203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79" y="2320306"/>
            <a:ext cx="4128407" cy="222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313996CC-F107-4397-82B8-A33DDC26F2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 t="4721"/>
          <a:stretch>
            <a:fillRect/>
          </a:stretch>
        </p:blipFill>
        <p:spPr bwMode="auto">
          <a:xfrm>
            <a:off x="4675188" y="1568905"/>
            <a:ext cx="2480355" cy="42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52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176D2EE-9F60-4DA0-8802-C895CBB45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53324DA2-41DF-41E2-81F5-92FCF2E7A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7" y="3205956"/>
            <a:ext cx="2867025" cy="1590675"/>
          </a:xfr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B8C30843-9C12-457A-940D-6706417CA03E}"/>
              </a:ext>
            </a:extLst>
          </p:cNvPr>
          <p:cNvSpPr/>
          <p:nvPr/>
        </p:nvSpPr>
        <p:spPr>
          <a:xfrm>
            <a:off x="0" y="-1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Техническая эксплуатация автомобилей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DEBF007-D581-4E02-AE53-3E5AAACD9A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3AABA2-4E98-4C0B-8214-0838EB2B493C}"/>
              </a:ext>
            </a:extLst>
          </p:cNvPr>
          <p:cNvSpPr/>
          <p:nvPr/>
        </p:nvSpPr>
        <p:spPr>
          <a:xfrm>
            <a:off x="0" y="0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УЧЕБНАЯ И НАУЧНАЯ ДЕЯТЕЛЬНОСТЬ</a:t>
            </a:r>
          </a:p>
        </p:txBody>
      </p:sp>
      <p:sp>
        <p:nvSpPr>
          <p:cNvPr id="7" name="Параллелограмм 6">
            <a:extLst>
              <a:ext uri="{FF2B5EF4-FFF2-40B4-BE49-F238E27FC236}">
                <a16:creationId xmlns="" xmlns:a16="http://schemas.microsoft.com/office/drawing/2014/main" id="{AC3A35BC-2249-4F7D-8E0F-ABF0ECC7A000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28E10AA-E0D0-4283-A0DE-CF7579951586}"/>
              </a:ext>
            </a:extLst>
          </p:cNvPr>
          <p:cNvSpPr txBox="1"/>
          <p:nvPr/>
        </p:nvSpPr>
        <p:spPr>
          <a:xfrm>
            <a:off x="1377847" y="1302811"/>
            <a:ext cx="105798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Учебные занятия у курсантов проходят как в составе взвода (военные дисциплины), так и  в составе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 совместно со студентами (общие дисциплины). Курсанты постоянно участвуют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</a:t>
            </a:r>
            <a:r>
              <a:rPr lang="ru-RU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внутривузовских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республиканских и международных конкурсах, олимпиадах, конференциях.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715FFB0D-90E3-4B28-A1CF-6C1451BF89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BD55658-A945-4781-8DD5-B325E05241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8" y="4335614"/>
            <a:ext cx="4122057" cy="2198835"/>
          </a:xfrm>
          <a:prstGeom prst="rect">
            <a:avLst/>
          </a:prstGeom>
        </p:spPr>
      </p:pic>
      <p:pic>
        <p:nvPicPr>
          <p:cNvPr id="1026" name="Picture 2" descr="D:\Радкевич\f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6700" y="2511197"/>
            <a:ext cx="2462214" cy="3120346"/>
          </a:xfrm>
          <a:prstGeom prst="rect">
            <a:avLst/>
          </a:prstGeom>
          <a:noFill/>
        </p:spPr>
      </p:pic>
      <p:pic>
        <p:nvPicPr>
          <p:cNvPr id="4098" name="Picture 2" descr="C:\Documents and Settings\VTF\Рабочий стол\IMG_20220927_135906_7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17093" y="2784144"/>
            <a:ext cx="3670108" cy="2508979"/>
          </a:xfrm>
          <a:prstGeom prst="rect">
            <a:avLst/>
          </a:prstGeom>
          <a:noFill/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8BD96C0-9C9D-46BB-9FC0-9DD2353EB5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3" y="2220931"/>
            <a:ext cx="3184319" cy="20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1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06993A-AAE5-43B5-B733-4B2D9F04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48E4554-B11A-4159-B0CA-266B16508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араллелограмм 4">
            <a:extLst>
              <a:ext uri="{FF2B5EF4-FFF2-40B4-BE49-F238E27FC236}">
                <a16:creationId xmlns="" xmlns:a16="http://schemas.microsoft.com/office/drawing/2014/main" id="{9330A8AC-2D98-47A9-A4B6-0BB78A36A672}"/>
              </a:ext>
            </a:extLst>
          </p:cNvPr>
          <p:cNvSpPr/>
          <p:nvPr/>
        </p:nvSpPr>
        <p:spPr>
          <a:xfrm>
            <a:off x="0" y="1374774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4AFCE39-BFC8-4046-BE31-28D25BC5B6B5}"/>
              </a:ext>
            </a:extLst>
          </p:cNvPr>
          <p:cNvSpPr/>
          <p:nvPr/>
        </p:nvSpPr>
        <p:spPr>
          <a:xfrm>
            <a:off x="0" y="49586"/>
            <a:ext cx="12192000" cy="1009652"/>
          </a:xfrm>
          <a:prstGeom prst="rect">
            <a:avLst/>
          </a:prstGeom>
          <a:gradFill>
            <a:gsLst>
              <a:gs pos="0">
                <a:schemeClr val="bg1"/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ОГНЕВАЯ ПОДГОТОВКА И ПОЛЕВЫЕ ВЫХОДЫ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D49F760-6C22-457F-8BE2-9C0551E1C80B}"/>
              </a:ext>
            </a:extLst>
          </p:cNvPr>
          <p:cNvSpPr txBox="1"/>
          <p:nvPr/>
        </p:nvSpPr>
        <p:spPr>
          <a:xfrm>
            <a:off x="1297223" y="1409399"/>
            <a:ext cx="108947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учебный процесс курсанта входят стрельбы, в том числе в ночных  условиях, а также полевые выходы,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 включают в себя совершение марша ночью, оборудование полевого лагеря, организацию </a:t>
            </a:r>
          </a:p>
          <a:p>
            <a:pPr algn="ctr"/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питания, быта в целом и многое другое.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0C36218-BBDD-4598-A679-3DFEAA64CB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C2AEF462-3CEA-4BD7-B1FF-BBE0F4B40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81" y="2832884"/>
            <a:ext cx="3167119" cy="2956913"/>
          </a:xfrm>
          <a:effectLst>
            <a:softEdge rad="139700"/>
          </a:effec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9AA4EB05-CADA-44EB-B5A1-50DA888331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347" y="2948996"/>
            <a:ext cx="3029149" cy="2943803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8035" y="2341690"/>
            <a:ext cx="3351565" cy="4335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43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4FC73A-5A22-482C-96BB-4FBD7A952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3F964ED-DAF3-4BFF-AE8B-D901D03C0E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E2E32A6-9B73-4015-8F43-EA595FD29714}"/>
              </a:ext>
            </a:extLst>
          </p:cNvPr>
          <p:cNvSpPr/>
          <p:nvPr/>
        </p:nvSpPr>
        <p:spPr>
          <a:xfrm>
            <a:off x="0" y="-3175"/>
            <a:ext cx="12192000" cy="1009652"/>
          </a:xfrm>
          <a:prstGeom prst="rect">
            <a:avLst/>
          </a:prstGeom>
          <a:gradFill>
            <a:gsLst>
              <a:gs pos="0">
                <a:schemeClr val="bg1">
                  <a:alpha val="3600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  <a:defRPr/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ДОПОЛНИТЕЛЬНЫЕ ЗАНЯТИЯ И СЕКЦИИ</a:t>
            </a:r>
          </a:p>
        </p:txBody>
      </p:sp>
      <p:sp>
        <p:nvSpPr>
          <p:cNvPr id="6" name="Параллелограмм 5">
            <a:extLst>
              <a:ext uri="{FF2B5EF4-FFF2-40B4-BE49-F238E27FC236}">
                <a16:creationId xmlns="" xmlns:a16="http://schemas.microsoft.com/office/drawing/2014/main" id="{BD3FC1FF-7A3F-45AB-99B6-84241CF6C43A}"/>
              </a:ext>
            </a:extLst>
          </p:cNvPr>
          <p:cNvSpPr/>
          <p:nvPr/>
        </p:nvSpPr>
        <p:spPr>
          <a:xfrm>
            <a:off x="0" y="1389289"/>
            <a:ext cx="12192000" cy="5154086"/>
          </a:xfrm>
          <a:prstGeom prst="parallelogram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6000">
                <a:srgbClr val="FF0000">
                  <a:alpha val="80000"/>
                  <a:lumMod val="99000"/>
                  <a:lumOff val="1000"/>
                </a:srgbClr>
              </a:gs>
              <a:gs pos="100000">
                <a:srgbClr val="FF0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5B796D4-4957-4D58-AC0E-D2DCFA19D5FF}"/>
              </a:ext>
            </a:extLst>
          </p:cNvPr>
          <p:cNvSpPr txBox="1"/>
          <p:nvPr/>
        </p:nvSpPr>
        <p:spPr>
          <a:xfrm>
            <a:off x="1303144" y="1409701"/>
            <a:ext cx="106353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Учебно-материальная база военно-транспортного факультета оснащена новейшим техническим оборудованием</a:t>
            </a:r>
          </a:p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(интерактивные доски, современные компьютеры, 3</a:t>
            </a:r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-принтер и т.д.), классом инновационных технологий, </a:t>
            </a:r>
          </a:p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учебно-тренажёрным комплексом «Пистолет Макарова», интерактивным тиром и многим другим. Еженедельно</a:t>
            </a:r>
          </a:p>
          <a:p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организовываются дополнительные занятия и кружки , где курсанты свободно совершенствуют свои навыки</a:t>
            </a:r>
          </a:p>
          <a:p>
            <a:pPr algn="ctr"/>
            <a:r>
              <a:rPr lang="ru-RU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помощи самых современных технологий. 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="" xmlns:a16="http://schemas.microsoft.com/office/drawing/2014/main" id="{17DA9A9A-97F3-4542-A7C1-C0C9EFB78C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974" y="2702140"/>
            <a:ext cx="3045970" cy="1830270"/>
          </a:xfr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2249226-80DC-4AF8-8E10-221B0FF0A9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129" y="2665947"/>
            <a:ext cx="2932843" cy="19544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1DEB0A0-1436-4138-954F-B5891D070E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107" y="-37420"/>
            <a:ext cx="2200614" cy="1436914"/>
          </a:xfrm>
          <a:prstGeom prst="rect">
            <a:avLst/>
          </a:prstGeom>
        </p:spPr>
      </p:pic>
      <p:pic>
        <p:nvPicPr>
          <p:cNvPr id="1026" name="Picture 2" descr="D:\Радкевич\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597" y="2698977"/>
            <a:ext cx="2815773" cy="1877182"/>
          </a:xfrm>
          <a:prstGeom prst="rect">
            <a:avLst/>
          </a:prstGeom>
          <a:noFill/>
        </p:spPr>
      </p:pic>
      <p:pic>
        <p:nvPicPr>
          <p:cNvPr id="1027" name="Picture 3" descr="D:\Радкевич\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74115" y="4630510"/>
            <a:ext cx="2793999" cy="1862666"/>
          </a:xfrm>
          <a:prstGeom prst="rect">
            <a:avLst/>
          </a:prstGeom>
          <a:noFill/>
        </p:spPr>
      </p:pic>
      <p:pic>
        <p:nvPicPr>
          <p:cNvPr id="1028" name="Picture 4" descr="D:\Радкевич\90b6f45877a5aecd6b6e35222ca71748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44800" y="4633369"/>
            <a:ext cx="1814286" cy="18281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70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887</Words>
  <Application>Microsoft Office PowerPoint</Application>
  <PresentationFormat>Произвольный</PresentationFormat>
  <Paragraphs>149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79</cp:revision>
  <cp:lastPrinted>2022-12-10T06:53:01Z</cp:lastPrinted>
  <dcterms:created xsi:type="dcterms:W3CDTF">2022-02-07T00:18:33Z</dcterms:created>
  <dcterms:modified xsi:type="dcterms:W3CDTF">2023-09-14T05:52:22Z</dcterms:modified>
</cp:coreProperties>
</file>